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10"/>
  </p:notesMasterIdLst>
  <p:sldIdLst>
    <p:sldId id="419" r:id="rId2"/>
    <p:sldId id="348" r:id="rId3"/>
    <p:sldId id="435" r:id="rId4"/>
    <p:sldId id="437" r:id="rId5"/>
    <p:sldId id="438" r:id="rId6"/>
    <p:sldId id="411" r:id="rId7"/>
    <p:sldId id="440" r:id="rId8"/>
    <p:sldId id="418" r:id="rId9"/>
  </p:sldIdLst>
  <p:sldSz cx="9144000" cy="6858000" type="screen4x3"/>
  <p:notesSz cx="7010400" cy="92964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87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40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08D315-4BFB-476C-9D34-4730AF5E556F}" type="datetimeFigureOut">
              <a:rPr lang="bg-BG"/>
              <a:pPr>
                <a:defRPr/>
              </a:pPr>
              <a:t>5.12.2017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98EC633-B470-4BD9-BF9C-970B504CF82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5543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E9BD-C6C8-478C-9773-65D14D775EB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9470-87CE-41DF-93AD-A9CF78910E8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78A87-8A06-4C00-8141-DD775EC4855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160B-895C-4407-9668-5454227577E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79A9-C133-4253-B8EF-019E8D7E40B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7626-1E84-4ACE-8E45-8F0B858F5DE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7729-F886-48C6-BC31-5B83934F0FE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C372A-5CF7-4752-AB95-49C92FB5D83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015D-DEF5-4B30-B4FC-3A14623FD13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A9FA0-B418-43C1-8723-2188AD09616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0F277-1C2A-4AE3-8E96-699F55BBF58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86EA31-0D75-4EEC-B9F9-96BF3115B49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8" r:id="rId2"/>
    <p:sldLayoutId id="2147484074" r:id="rId3"/>
    <p:sldLayoutId id="2147484069" r:id="rId4"/>
    <p:sldLayoutId id="2147484070" r:id="rId5"/>
    <p:sldLayoutId id="2147484071" r:id="rId6"/>
    <p:sldLayoutId id="2147484075" r:id="rId7"/>
    <p:sldLayoutId id="2147484076" r:id="rId8"/>
    <p:sldLayoutId id="2147484077" r:id="rId9"/>
    <p:sldLayoutId id="2147484072" r:id="rId10"/>
    <p:sldLayoutId id="214748407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5496" y="254521"/>
            <a:ext cx="8393981" cy="27424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780928"/>
            <a:ext cx="7920880" cy="432048"/>
          </a:xfrm>
        </p:spPr>
        <p:txBody>
          <a:bodyPr>
            <a:noAutofit/>
            <a:scene3d>
              <a:camera prst="orthographicFront">
                <a:rot lat="0" lon="299984" rev="21360000"/>
              </a:camera>
              <a:lightRig rig="threePt" dir="t"/>
            </a:scene3d>
          </a:bodyPr>
          <a:lstStyle/>
          <a:p>
            <a:pPr>
              <a:defRPr/>
            </a:pPr>
            <a:r>
              <a:rPr lang="bg-BG" sz="1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  </a:t>
            </a:r>
            <a:r>
              <a:rPr lang="bg-BG" sz="1400" b="1" cap="all" dirty="0" smtClean="0">
                <a:ln w="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Европейски </a:t>
            </a:r>
            <a:r>
              <a:rPr lang="bg-BG" sz="1400" b="1" cap="all" dirty="0">
                <a:ln w="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земеделски фонд за развитие на селските райони (</a:t>
            </a:r>
            <a:r>
              <a:rPr lang="bg-BG" sz="1400" b="1" cap="all" dirty="0" smtClean="0">
                <a:ln w="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ЕЗФРСР</a:t>
            </a:r>
            <a:r>
              <a:rPr lang="bg-BG" sz="1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)</a:t>
            </a:r>
            <a:endParaRPr lang="bg-BG" sz="1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3140968"/>
            <a:ext cx="8712200" cy="252028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bg-BG" sz="2400" b="1" cap="all" dirty="0" smtClean="0">
                <a:ln w="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charset="0"/>
              </a:rPr>
              <a:t>Програма за развитие на селските райони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bg-BG" sz="2400" b="1" cap="all" dirty="0" smtClean="0">
                <a:ln w="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charset="0"/>
              </a:rPr>
              <a:t>2014 – 2020 год.</a:t>
            </a:r>
          </a:p>
          <a:p>
            <a:pPr eaLnBrk="1" hangingPunct="1">
              <a:spcBef>
                <a:spcPct val="0"/>
              </a:spcBef>
              <a:defRPr/>
            </a:pPr>
            <a:endParaRPr lang="bg-BG" sz="2400" b="1" cap="all" dirty="0" smtClean="0">
              <a:ln w="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bg-BG" sz="2400" b="1" cap="all" dirty="0" smtClean="0">
                <a:ln w="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charset="0"/>
              </a:rPr>
              <a:t>Югозападен район</a:t>
            </a:r>
            <a:endParaRPr lang="bg-BG" sz="2400" b="1" cap="all" dirty="0">
              <a:ln w="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Arial" charset="0"/>
            </a:endParaRPr>
          </a:p>
          <a:p>
            <a:pPr fontAlgn="auto" hangingPunct="1">
              <a:defRPr/>
            </a:pPr>
            <a:r>
              <a:rPr lang="bg-BG" b="1" i="1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bg-BG" b="1" i="1" dirty="0" smtClean="0">
                <a:solidFill>
                  <a:schemeClr val="accent6">
                    <a:lumMod val="50000"/>
                  </a:schemeClr>
                </a:solidFill>
              </a:rPr>
              <a:t> декември 201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bg-BG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g-BG" b="1" i="1" dirty="0">
                <a:solidFill>
                  <a:schemeClr val="accent6">
                    <a:lumMod val="50000"/>
                  </a:schemeClr>
                </a:solidFill>
              </a:rPr>
              <a:t>г., </a:t>
            </a:r>
            <a:endParaRPr lang="en-US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 hangingPunct="1">
              <a:defRPr/>
            </a:pPr>
            <a:r>
              <a:rPr lang="bg-BG" b="1" i="1" dirty="0" smtClean="0">
                <a:solidFill>
                  <a:schemeClr val="accent6">
                    <a:lumMod val="50000"/>
                  </a:schemeClr>
                </a:solidFill>
              </a:rPr>
              <a:t>с. Баня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36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Дирекция „Развитие на </a:t>
            </a:r>
            <a:r>
              <a:rPr lang="ru-RU" dirty="0" err="1" smtClean="0"/>
              <a:t>селските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“ </a:t>
            </a:r>
          </a:p>
          <a:p>
            <a:r>
              <a:rPr lang="ru-RU" dirty="0" smtClean="0"/>
              <a:t>Министерство на </a:t>
            </a:r>
            <a:r>
              <a:rPr lang="ru-RU" dirty="0" err="1" smtClean="0"/>
              <a:t>земеделието</a:t>
            </a:r>
            <a:r>
              <a:rPr lang="ru-RU" dirty="0" smtClean="0"/>
              <a:t> храните</a:t>
            </a:r>
            <a:r>
              <a:rPr lang="en-US" dirty="0" smtClean="0"/>
              <a:t> </a:t>
            </a:r>
            <a:r>
              <a:rPr lang="bg-BG" dirty="0" smtClean="0"/>
              <a:t> и горите</a:t>
            </a:r>
          </a:p>
        </p:txBody>
      </p:sp>
      <p:pic>
        <p:nvPicPr>
          <p:cNvPr id="15366" name="Picture 4" descr="http://www.fahs.surrey.ac.uk/stress_impact/images/european-union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5949950"/>
            <a:ext cx="10080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" descr="http://oralo.bg/wp-content/uploads/2012/10/лого–мз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929313"/>
            <a:ext cx="1158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5496" y="1006137"/>
            <a:ext cx="9073008" cy="587924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908050"/>
            <a:ext cx="9000554" cy="5185246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r>
              <a:rPr lang="bg-BG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Clr>
                <a:srgbClr val="629DD1"/>
              </a:buClr>
              <a:buFont typeface="Symbol" pitchFamily="18" charset="2"/>
              <a:buNone/>
              <a:defRPr/>
            </a:pPr>
            <a:r>
              <a:rPr lang="bg-BG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bg-BG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505"/>
            <a:ext cx="8229600" cy="1252537"/>
          </a:xfrm>
        </p:spPr>
        <p:txBody>
          <a:bodyPr/>
          <a:lstStyle/>
          <a:p>
            <a:pPr eaLnBrk="1" hangingPunct="1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Индикативен </a:t>
            </a:r>
            <a:r>
              <a:rPr lang="ru-RU" sz="2400" i="1" dirty="0"/>
              <a:t>график за прием на заявления за </a:t>
            </a:r>
            <a:r>
              <a:rPr lang="ru-RU" sz="2400" i="1" dirty="0" err="1"/>
              <a:t>подпомагане</a:t>
            </a:r>
            <a:r>
              <a:rPr lang="ru-RU" sz="2400" i="1" dirty="0"/>
              <a:t> </a:t>
            </a:r>
            <a:r>
              <a:rPr lang="ru-RU" sz="2400" i="1" dirty="0" err="1" smtClean="0"/>
              <a:t>през</a:t>
            </a:r>
            <a:r>
              <a:rPr lang="ru-RU" sz="2400" i="1" dirty="0" smtClean="0"/>
              <a:t> </a:t>
            </a:r>
            <a:r>
              <a:rPr lang="ru-RU" sz="2400" i="1" dirty="0" err="1"/>
              <a:t>календарната</a:t>
            </a:r>
            <a:r>
              <a:rPr lang="ru-RU" sz="2400" i="1" dirty="0"/>
              <a:t> 2017 г.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8338765" cy="491380"/>
          </a:xfrm>
        </p:spPr>
        <p:txBody>
          <a:bodyPr/>
          <a:lstStyle/>
          <a:p>
            <a:pPr algn="ctr">
              <a:defRPr/>
            </a:pPr>
            <a:r>
              <a:rPr lang="ru-RU" sz="1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ирекция „Развитие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“, Министерство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храните</a:t>
            </a:r>
            <a:endParaRPr lang="bg-BG" sz="1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412776"/>
            <a:ext cx="8785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defRPr/>
            </a:pPr>
            <a:r>
              <a:rPr lang="bg-BG" sz="2400" dirty="0" smtClean="0">
                <a:sym typeface="Symbol"/>
              </a:rPr>
              <a:t> </a:t>
            </a:r>
            <a:endParaRPr lang="bg-BG" sz="2400" dirty="0"/>
          </a:p>
        </p:txBody>
      </p:sp>
      <p:sp>
        <p:nvSpPr>
          <p:cNvPr id="8" name="Rectangle 7"/>
          <p:cNvSpPr/>
          <p:nvPr/>
        </p:nvSpPr>
        <p:spPr>
          <a:xfrm>
            <a:off x="323527" y="1274276"/>
            <a:ext cx="864108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2.1.2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Помощ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осигуряване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консултантски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услуги за малки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(ТПП)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                 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декември-януари</a:t>
            </a:r>
          </a:p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2.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2.1.1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Консултантски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услуги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горски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стопани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     декември-януари</a:t>
            </a: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3.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4.1.2 Инвестиции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стопанства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по ТПП за развитие на малки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стопанства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lvl="0"/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		               декември-януари</a:t>
            </a:r>
            <a:endParaRPr lang="ru-RU" sz="2000" b="1" i="1" dirty="0">
              <a:solidFill>
                <a:srgbClr val="000000"/>
              </a:solidFill>
              <a:latin typeface="Tahoma"/>
            </a:endParaRPr>
          </a:p>
          <a:p>
            <a:pPr lvl="0"/>
            <a:endParaRPr lang="ru-RU" sz="2000" b="1" i="1" dirty="0" smtClean="0">
              <a:solidFill>
                <a:srgbClr val="000000"/>
              </a:solidFill>
              <a:latin typeface="Tahoma"/>
            </a:endParaRPr>
          </a:p>
          <a:p>
            <a:pPr lvl="0"/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4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4.2 Инвестиции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преработка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/маркетинг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продукти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lvl="0"/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</a:t>
            </a:r>
            <a:r>
              <a:rPr lang="ru-RU" b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декември-януари</a:t>
            </a:r>
          </a:p>
          <a:p>
            <a:pPr lvl="0"/>
            <a:endParaRPr lang="ru-RU" b="1" dirty="0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5496" y="1006137"/>
            <a:ext cx="9073008" cy="587924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908050"/>
            <a:ext cx="9000554" cy="5185246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r>
              <a:rPr lang="bg-BG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Clr>
                <a:srgbClr val="629DD1"/>
              </a:buClr>
              <a:buFont typeface="Symbol" pitchFamily="18" charset="2"/>
              <a:buNone/>
              <a:defRPr/>
            </a:pPr>
            <a:r>
              <a:rPr lang="bg-BG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bg-BG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505"/>
            <a:ext cx="8229600" cy="1252537"/>
          </a:xfrm>
        </p:spPr>
        <p:txBody>
          <a:bodyPr/>
          <a:lstStyle/>
          <a:p>
            <a:pPr eaLnBrk="1" hangingPunct="1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Индикативен </a:t>
            </a:r>
            <a:r>
              <a:rPr lang="ru-RU" sz="2400" i="1" dirty="0"/>
              <a:t>график за прием на заявления за </a:t>
            </a:r>
            <a:r>
              <a:rPr lang="ru-RU" sz="2400" i="1" dirty="0" err="1"/>
              <a:t>подпомагане</a:t>
            </a:r>
            <a:r>
              <a:rPr lang="ru-RU" sz="2400" i="1" dirty="0"/>
              <a:t> </a:t>
            </a:r>
            <a:r>
              <a:rPr lang="ru-RU" sz="2400" i="1" dirty="0" err="1" smtClean="0"/>
              <a:t>през</a:t>
            </a:r>
            <a:r>
              <a:rPr lang="ru-RU" sz="2400" i="1" dirty="0" smtClean="0"/>
              <a:t> </a:t>
            </a:r>
            <a:r>
              <a:rPr lang="ru-RU" sz="2400" i="1" dirty="0" err="1"/>
              <a:t>календарната</a:t>
            </a:r>
            <a:r>
              <a:rPr lang="ru-RU" sz="2400" i="1" dirty="0"/>
              <a:t> 2017 г.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8338765" cy="491380"/>
          </a:xfrm>
        </p:spPr>
        <p:txBody>
          <a:bodyPr/>
          <a:lstStyle/>
          <a:p>
            <a:pPr algn="ctr">
              <a:defRPr/>
            </a:pPr>
            <a:r>
              <a:rPr lang="ru-RU" sz="1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ирекция „Развитие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“, Министерство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 храните и горите</a:t>
            </a:r>
            <a:endParaRPr lang="bg-BG" sz="1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412776"/>
            <a:ext cx="8785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defRPr/>
            </a:pPr>
            <a:r>
              <a:rPr lang="bg-BG" sz="2400" dirty="0" smtClean="0">
                <a:solidFill>
                  <a:prstClr val="black"/>
                </a:solidFill>
                <a:sym typeface="Symbol"/>
              </a:rPr>
              <a:t> </a:t>
            </a:r>
            <a:endParaRPr lang="bg-BG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7" y="1274276"/>
            <a:ext cx="864108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5. Подмярка 6.1 Създаване на стопанства на млади фермери		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</a:t>
            </a:r>
            <a:r>
              <a:rPr lang="bg-BG" sz="2000" b="1" i="1" dirty="0" smtClean="0">
                <a:solidFill>
                  <a:srgbClr val="000000"/>
                </a:solidFill>
                <a:latin typeface="Tahoma"/>
              </a:rPr>
              <a:t>декември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– януари</a:t>
            </a:r>
            <a:endParaRPr lang="ru-RU" sz="2000" b="1" i="1" dirty="0">
              <a:solidFill>
                <a:srgbClr val="000000"/>
              </a:solidFill>
              <a:latin typeface="Tahoma"/>
            </a:endParaRPr>
          </a:p>
          <a:p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6.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6.4.1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Инвестициионна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подкрепа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неземеделски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дейности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	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декември -януари</a:t>
            </a:r>
            <a:endParaRPr lang="ru-RU" sz="2000" b="1" i="1" dirty="0" smtClean="0">
              <a:solidFill>
                <a:srgbClr val="000000"/>
              </a:solidFill>
              <a:latin typeface="Tahoma"/>
            </a:endParaRPr>
          </a:p>
          <a:p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7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7.2 Инвестиции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създаването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подобряването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или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разширяването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всички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видове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малка по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мащаби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инфраструктура			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декември - януари</a:t>
            </a:r>
            <a:endParaRPr lang="ru-RU" sz="2000" b="1" i="1" dirty="0">
              <a:solidFill>
                <a:srgbClr val="000000"/>
              </a:solidFill>
              <a:latin typeface="Tahoma"/>
            </a:endParaRPr>
          </a:p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8.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7.3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Широколентова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инфраструктура			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март 2018</a:t>
            </a:r>
            <a:r>
              <a:rPr lang="ru-RU" b="1" dirty="0">
                <a:solidFill>
                  <a:srgbClr val="000000"/>
                </a:solidFill>
                <a:latin typeface="Tahoma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253557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5496" y="1006137"/>
            <a:ext cx="9073008" cy="587924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908050"/>
            <a:ext cx="9000554" cy="5185246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r>
              <a:rPr lang="bg-BG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Clr>
                <a:srgbClr val="629DD1"/>
              </a:buClr>
              <a:buFont typeface="Symbol" pitchFamily="18" charset="2"/>
              <a:buNone/>
              <a:defRPr/>
            </a:pPr>
            <a:r>
              <a:rPr lang="bg-BG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bg-BG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505"/>
            <a:ext cx="8229600" cy="1252537"/>
          </a:xfrm>
        </p:spPr>
        <p:txBody>
          <a:bodyPr/>
          <a:lstStyle/>
          <a:p>
            <a:pPr eaLnBrk="1" hangingPunct="1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Индикативен </a:t>
            </a:r>
            <a:r>
              <a:rPr lang="ru-RU" sz="2400" i="1" dirty="0"/>
              <a:t>график за прием на заявления за </a:t>
            </a:r>
            <a:r>
              <a:rPr lang="ru-RU" sz="2400" i="1" dirty="0" err="1"/>
              <a:t>подпомагане</a:t>
            </a:r>
            <a:r>
              <a:rPr lang="ru-RU" sz="2400" i="1" dirty="0"/>
              <a:t> </a:t>
            </a:r>
            <a:r>
              <a:rPr lang="ru-RU" sz="2400" i="1" dirty="0" err="1" smtClean="0"/>
              <a:t>през</a:t>
            </a:r>
            <a:r>
              <a:rPr lang="ru-RU" sz="2400" i="1" dirty="0" smtClean="0"/>
              <a:t> </a:t>
            </a:r>
            <a:r>
              <a:rPr lang="ru-RU" sz="2400" i="1" dirty="0" err="1"/>
              <a:t>календарната</a:t>
            </a:r>
            <a:r>
              <a:rPr lang="ru-RU" sz="2400" i="1" dirty="0"/>
              <a:t> 2017 г.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8338765" cy="491380"/>
          </a:xfrm>
        </p:spPr>
        <p:txBody>
          <a:bodyPr/>
          <a:lstStyle/>
          <a:p>
            <a:pPr algn="ctr">
              <a:defRPr/>
            </a:pPr>
            <a:r>
              <a:rPr lang="ru-RU" sz="1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ирекция „Развитие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“, Министерство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храните и горите</a:t>
            </a:r>
            <a:endParaRPr lang="bg-BG" sz="1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412776"/>
            <a:ext cx="8785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defRPr/>
            </a:pPr>
            <a:r>
              <a:rPr lang="bg-BG" sz="2400" dirty="0" smtClean="0">
                <a:solidFill>
                  <a:prstClr val="black"/>
                </a:solidFill>
                <a:sym typeface="Symbol"/>
              </a:rPr>
              <a:t> </a:t>
            </a:r>
            <a:endParaRPr lang="bg-BG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7" y="1274276"/>
            <a:ext cx="864108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9.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8.3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Предотвратяване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щети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по горите от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горски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пожари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природни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бедствия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катастрофични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събития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октомври 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–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ноември </a:t>
            </a: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10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8.4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Възстановяване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щети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по горите от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горски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пожари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природни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бедствия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катастрофични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събития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	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    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октомври 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– ноември </a:t>
            </a: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11.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8.6 Инвестиции в технологии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лесовъдство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преработката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мобилизирането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търговията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горски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продукти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i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		октомври 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– ноември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12.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Мярка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9 Учредяване на групи и организации на производителите	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	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ноември -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декември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13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Мярка 14 Хуманно отношение към животните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	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август – </a:t>
            </a:r>
            <a:r>
              <a:rPr lang="ru-RU" sz="2000" b="1" i="1" dirty="0" err="1" smtClean="0">
                <a:solidFill>
                  <a:srgbClr val="000000"/>
                </a:solidFill>
                <a:latin typeface="Tahoma"/>
              </a:rPr>
              <a:t>септември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 </a:t>
            </a:r>
            <a:endParaRPr lang="ru-RU" sz="2000" b="1" i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995814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5496" y="1006137"/>
            <a:ext cx="9073008" cy="587924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908050"/>
            <a:ext cx="9000554" cy="5185246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r>
              <a:rPr lang="bg-BG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Clr>
                <a:srgbClr val="629DD1"/>
              </a:buClr>
              <a:buFont typeface="Symbol" pitchFamily="18" charset="2"/>
              <a:buNone/>
              <a:defRPr/>
            </a:pPr>
            <a:r>
              <a:rPr lang="bg-BG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bg-BG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505"/>
            <a:ext cx="8229600" cy="1252537"/>
          </a:xfrm>
        </p:spPr>
        <p:txBody>
          <a:bodyPr/>
          <a:lstStyle/>
          <a:p>
            <a:pPr eaLnBrk="1" hangingPunct="1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Индикативен </a:t>
            </a:r>
            <a:r>
              <a:rPr lang="ru-RU" sz="2400" i="1" dirty="0"/>
              <a:t>график за прием на заявления за </a:t>
            </a:r>
            <a:r>
              <a:rPr lang="ru-RU" sz="2400" i="1" dirty="0" err="1"/>
              <a:t>подпомагане</a:t>
            </a:r>
            <a:r>
              <a:rPr lang="ru-RU" sz="2400" i="1" dirty="0"/>
              <a:t> </a:t>
            </a:r>
            <a:r>
              <a:rPr lang="ru-RU" sz="2400" i="1" dirty="0" err="1" smtClean="0"/>
              <a:t>през</a:t>
            </a:r>
            <a:r>
              <a:rPr lang="ru-RU" sz="2400" i="1" dirty="0" smtClean="0"/>
              <a:t> </a:t>
            </a:r>
            <a:r>
              <a:rPr lang="ru-RU" sz="2400" i="1" dirty="0" err="1"/>
              <a:t>календарната</a:t>
            </a:r>
            <a:r>
              <a:rPr lang="ru-RU" sz="2400" i="1" dirty="0"/>
              <a:t> 2017 г.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8338765" cy="491380"/>
          </a:xfrm>
        </p:spPr>
        <p:txBody>
          <a:bodyPr/>
          <a:lstStyle/>
          <a:p>
            <a:pPr algn="ctr">
              <a:defRPr/>
            </a:pPr>
            <a:r>
              <a:rPr lang="ru-RU" sz="1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ирекция „Развитие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“, Министерство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храните</a:t>
            </a:r>
            <a:endParaRPr lang="bg-BG" sz="1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412776"/>
            <a:ext cx="8785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defRPr/>
            </a:pPr>
            <a:r>
              <a:rPr lang="bg-BG" sz="2400" dirty="0" smtClean="0">
                <a:solidFill>
                  <a:prstClr val="black"/>
                </a:solidFill>
                <a:sym typeface="Symbol"/>
              </a:rPr>
              <a:t> </a:t>
            </a:r>
            <a:endParaRPr lang="bg-BG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7" y="1274276"/>
            <a:ext cx="86410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14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16.1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Подкрепа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сформиране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функциониране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оперативни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групи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рамките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ЕПИ		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 декември - януари</a:t>
            </a:r>
            <a:endParaRPr lang="ru-RU" sz="2000" b="1" i="1" dirty="0" smtClean="0">
              <a:solidFill>
                <a:srgbClr val="000000"/>
              </a:solidFill>
              <a:latin typeface="Tahoma"/>
            </a:endParaRPr>
          </a:p>
          <a:p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15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19.2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Прилагане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операции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рамките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стратегии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водено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от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общностите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местно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развитие (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ЛИДЕР)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	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  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                            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декември - януари</a:t>
            </a: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16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19.3 Подготовка и изпълнение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дейности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сътрудничество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МИГ			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   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декември - март</a:t>
            </a:r>
            <a:endParaRPr lang="ru-RU" sz="2000" b="1" i="1" dirty="0" smtClean="0">
              <a:solidFill>
                <a:srgbClr val="000000"/>
              </a:solidFill>
              <a:latin typeface="Tahoma"/>
            </a:endParaRPr>
          </a:p>
          <a:p>
            <a:endParaRPr lang="ru-RU" sz="2000" b="1" i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17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19.4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Текущи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разходи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популяризиране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стратегията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местно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развитие					</a:t>
            </a:r>
            <a:endParaRPr lang="ru-RU" sz="2000" b="1" i="1" dirty="0">
              <a:solidFill>
                <a:srgbClr val="000000"/>
              </a:solidFill>
              <a:latin typeface="Tahoma"/>
            </a:endParaRPr>
          </a:p>
          <a:p>
            <a:pPr algn="ctr"/>
            <a:r>
              <a:rPr lang="ru-RU" sz="2000" b="1" i="1" dirty="0">
                <a:solidFill>
                  <a:srgbClr val="000000"/>
                </a:solidFill>
                <a:latin typeface="Tahoma"/>
              </a:rPr>
              <a:t>декември</a:t>
            </a: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581301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5652120" y="3068960"/>
            <a:ext cx="3384376" cy="231128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1196975"/>
            <a:ext cx="8569325" cy="4752975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endParaRPr lang="bg-BG" sz="2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4.2 Инвестиции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преработка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/маркетинг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продукти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pPr marL="0" indent="0" algn="ctr">
              <a:buClr>
                <a:srgbClr val="629DD1"/>
              </a:buClr>
              <a:buNone/>
              <a:defRPr/>
            </a:pPr>
            <a:r>
              <a:rPr lang="bg-BG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213" lvl="1" indent="0">
              <a:buFont typeface="Symbol" pitchFamily="18" charset="2"/>
              <a:buNone/>
              <a:defRPr/>
            </a:pPr>
            <a:endParaRPr lang="bg-BG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Symbol" pitchFamily="18" charset="2"/>
              <a:buNone/>
              <a:defRPr/>
            </a:pPr>
            <a:endParaRPr lang="bg-BG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4.</a:t>
            </a:r>
            <a:r>
              <a:rPr lang="bg-BG" sz="2000" b="1" dirty="0">
                <a:solidFill>
                  <a:srgbClr val="000000"/>
                </a:solidFill>
                <a:latin typeface="Tahoma"/>
              </a:rPr>
              <a:t>1 </a:t>
            </a:r>
            <a:r>
              <a:rPr lang="bg-BG" sz="2000" b="1" dirty="0" smtClean="0">
                <a:solidFill>
                  <a:srgbClr val="000000"/>
                </a:solidFill>
                <a:latin typeface="Tahoma"/>
              </a:rPr>
              <a:t>Инвестиции </a:t>
            </a:r>
            <a:r>
              <a:rPr lang="bg-BG" sz="2000" b="1" dirty="0">
                <a:solidFill>
                  <a:srgbClr val="000000"/>
                </a:solidFill>
                <a:latin typeface="Tahoma"/>
              </a:rPr>
              <a:t>в земеделски стопанства</a:t>
            </a:r>
            <a:endParaRPr lang="bg-BG" sz="1600" b="1" dirty="0" smtClean="0">
              <a:solidFill>
                <a:schemeClr val="tx1"/>
              </a:solidFill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Сключени договори -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138 </a:t>
            </a:r>
            <a:r>
              <a:rPr lang="bg-BG" dirty="0">
                <a:solidFill>
                  <a:srgbClr val="FF0000"/>
                </a:solidFill>
                <a:latin typeface="Arial" charset="0"/>
              </a:rPr>
              <a:t>броя</a:t>
            </a: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Договорени средства -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60 494 835,80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лв.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Изплатени средства –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18 980 692,51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лв.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defRPr/>
            </a:pPr>
            <a:r>
              <a:rPr lang="ru-RU" sz="2400" i="1" kern="1200" dirty="0">
                <a:latin typeface="+mj-lt"/>
                <a:ea typeface="+mj-ea"/>
                <a:cs typeface="+mj-cs"/>
              </a:rPr>
              <a:t>Проекти в процес на </a:t>
            </a:r>
            <a:r>
              <a:rPr lang="ru-RU" sz="2400" i="1" kern="1200" dirty="0" smtClean="0">
                <a:latin typeface="+mj-lt"/>
                <a:ea typeface="+mj-ea"/>
                <a:cs typeface="+mj-cs"/>
              </a:rPr>
              <a:t>изпълнение в Югозападен район:</a:t>
            </a:r>
            <a:r>
              <a:rPr lang="ru-RU" sz="2400" i="1" kern="1200" dirty="0">
                <a:latin typeface="+mj-lt"/>
                <a:ea typeface="+mj-ea"/>
                <a:cs typeface="+mj-cs"/>
              </a:rPr>
              <a:t/>
            </a:r>
            <a:br>
              <a:rPr lang="ru-RU" sz="2400" i="1" kern="1200" dirty="0">
                <a:latin typeface="+mj-lt"/>
                <a:ea typeface="+mj-ea"/>
                <a:cs typeface="+mj-cs"/>
              </a:rPr>
            </a:br>
            <a:endParaRPr lang="bg-BG" sz="2400" i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442221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Дирекция „Развитие на </a:t>
            </a:r>
            <a:r>
              <a:rPr lang="ru-RU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Министерство на </a:t>
            </a:r>
            <a:r>
              <a:rPr lang="ru-RU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храните и горите</a:t>
            </a:r>
            <a:endParaRPr lang="bg-BG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23850" y="2133600"/>
            <a:ext cx="82089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bg-BG" sz="2400" dirty="0" smtClean="0"/>
          </a:p>
          <a:p>
            <a:pPr marL="342900" indent="-342900">
              <a:buFont typeface="Arial" charset="0"/>
              <a:buChar char="•"/>
            </a:pPr>
            <a:r>
              <a:rPr lang="bg-BG" sz="2400" dirty="0" smtClean="0"/>
              <a:t>Сключени договори - 34 </a:t>
            </a:r>
            <a:r>
              <a:rPr lang="bg-BG" sz="2400" dirty="0" smtClean="0">
                <a:solidFill>
                  <a:srgbClr val="FF0000"/>
                </a:solidFill>
              </a:rPr>
              <a:t>броя</a:t>
            </a:r>
            <a:endParaRPr lang="bg-BG" sz="2400" dirty="0"/>
          </a:p>
          <a:p>
            <a:pPr marL="342900" indent="-342900">
              <a:buFont typeface="Arial" charset="0"/>
              <a:buChar char="•"/>
            </a:pPr>
            <a:r>
              <a:rPr lang="bg-BG" sz="2400" dirty="0" smtClean="0"/>
              <a:t>Договорени средства - 49 536 085,13 лв.</a:t>
            </a:r>
          </a:p>
          <a:p>
            <a:pPr marL="342900" indent="-342900">
              <a:buFont typeface="Arial" charset="0"/>
              <a:buChar char="•"/>
            </a:pPr>
            <a:r>
              <a:rPr lang="bg-BG" sz="2400" dirty="0"/>
              <a:t>Изплатени средства </a:t>
            </a:r>
            <a:r>
              <a:rPr lang="bg-BG" sz="2400" dirty="0" smtClean="0"/>
              <a:t>– 2 746 543, 74 лв.</a:t>
            </a:r>
            <a:endParaRPr lang="bg-BG" sz="2400" dirty="0"/>
          </a:p>
          <a:p>
            <a:pPr marL="342900" indent="-342900">
              <a:buFont typeface="Arial" charset="0"/>
              <a:buChar char="•"/>
            </a:pPr>
            <a:endParaRPr lang="bg-BG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392488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6.1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Създаване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стопанства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млади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фермери</a:t>
            </a: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Сключени договори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– 189 </a:t>
            </a:r>
            <a:r>
              <a:rPr lang="bg-BG" dirty="0" smtClean="0">
                <a:solidFill>
                  <a:srgbClr val="FF0000"/>
                </a:solidFill>
                <a:latin typeface="Arial" charset="0"/>
              </a:rPr>
              <a:t>броя</a:t>
            </a: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Договорени средства - 12 761 595,00 лв.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Изплатени средства –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4 097 150,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0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0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лв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b="1" dirty="0">
                <a:solidFill>
                  <a:srgbClr val="000000"/>
                </a:solidFill>
                <a:latin typeface="Tahoma"/>
              </a:rPr>
              <a:t>Подмярка 6.3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Проекти за модернизиране и преструктуриране на земеделски стопанства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Сключени договори -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128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bg-BG" dirty="0">
                <a:solidFill>
                  <a:srgbClr val="FF0000"/>
                </a:solidFill>
                <a:latin typeface="Arial" charset="0"/>
              </a:rPr>
              <a:t>броя</a:t>
            </a: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Договорени средства -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375 296,00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лв.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Изплатени средства –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568 808,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00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лв.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endParaRPr lang="en-US" sz="1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537"/>
          </a:xfrm>
        </p:spPr>
        <p:txBody>
          <a:bodyPr/>
          <a:lstStyle/>
          <a:p>
            <a:r>
              <a:rPr lang="ru-RU" sz="2400" i="1" dirty="0"/>
              <a:t>Проекти в процес на изпълнение в Югозападен район:</a:t>
            </a:r>
            <a:r>
              <a:rPr lang="ru-RU" i="1" dirty="0"/>
              <a:t/>
            </a:r>
            <a:br>
              <a:rPr lang="ru-RU" i="1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4" y="6249988"/>
            <a:ext cx="4378325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Дирекция „Развитие на </a:t>
            </a:r>
            <a:r>
              <a:rPr lang="ru-RU" dirty="0" err="1" smtClean="0"/>
              <a:t>селските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“ </a:t>
            </a:r>
          </a:p>
          <a:p>
            <a:pPr>
              <a:defRPr/>
            </a:pPr>
            <a:r>
              <a:rPr lang="ru-RU" dirty="0" smtClean="0"/>
              <a:t>Министерство на </a:t>
            </a:r>
            <a:r>
              <a:rPr lang="ru-RU" dirty="0" err="1" smtClean="0"/>
              <a:t>земеделието</a:t>
            </a:r>
            <a:r>
              <a:rPr lang="ru-RU" dirty="0" smtClean="0"/>
              <a:t> храните </a:t>
            </a:r>
            <a:r>
              <a:rPr lang="ru-RU" dirty="0"/>
              <a:t>и </a:t>
            </a:r>
            <a:r>
              <a:rPr lang="ru-RU" dirty="0" smtClean="0"/>
              <a:t>горите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64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755650" y="1557338"/>
            <a:ext cx="7775575" cy="1800225"/>
          </a:xfrm>
        </p:spPr>
        <p:txBody>
          <a:bodyPr/>
          <a:lstStyle/>
          <a:p>
            <a:pPr>
              <a:defRPr/>
            </a:pPr>
            <a:r>
              <a:rPr lang="bg-BG" sz="32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ПРОГРАМА ЗА РАЗВИТИЕ НА СЕЛСКИТЕ РАЙОНИ </a:t>
            </a:r>
            <a:r>
              <a:rPr lang="en-US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2014-2020</a:t>
            </a:r>
            <a:endParaRPr lang="bg-BG" sz="32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952" y="3501008"/>
            <a:ext cx="7344816" cy="648072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 smtClean="0">
                <a:solidFill>
                  <a:schemeClr val="accent6">
                    <a:lumMod val="75000"/>
                  </a:schemeClr>
                </a:solidFill>
              </a:rPr>
              <a:t>Благодаря </a:t>
            </a:r>
            <a:r>
              <a:rPr lang="bg-BG" sz="3200" b="1" i="1" dirty="0">
                <a:solidFill>
                  <a:schemeClr val="accent6">
                    <a:lumMod val="75000"/>
                  </a:schemeClr>
                </a:solidFill>
              </a:rPr>
              <a:t>за вниманието!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g-BG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defRPr/>
            </a:pPr>
            <a:endParaRPr lang="bg-BG" sz="1800" b="1" cap="all" dirty="0">
              <a:ln w="0"/>
              <a:solidFill>
                <a:schemeClr val="accent3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</a:endParaRPr>
          </a:p>
        </p:txBody>
      </p:sp>
      <p:pic>
        <p:nvPicPr>
          <p:cNvPr id="22531" name="Picture 2" descr="http://oralo.bg/wp-content/uploads/2012/10/лого–мз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826125"/>
            <a:ext cx="1158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www.fahs.surrey.ac.uk/stress_impact/images/european-union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5903913"/>
            <a:ext cx="100806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-b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3779912" y="405542"/>
            <a:ext cx="4916402" cy="16553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339</Words>
  <Application>Microsoft Office PowerPoint</Application>
  <PresentationFormat>On-screen Show (4:3)</PresentationFormat>
  <Paragraphs>127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Candara</vt:lpstr>
      <vt:lpstr>Symbol</vt:lpstr>
      <vt:lpstr>Tahoma</vt:lpstr>
      <vt:lpstr>Waveform</vt:lpstr>
      <vt:lpstr>  Европейски земеделски фонд за развитие на селските райони (ЕЗФРСР)</vt:lpstr>
      <vt:lpstr>  Индикативен график за прием на заявления за подпомагане през календарната 2017 г.   </vt:lpstr>
      <vt:lpstr>  Индикативен график за прием на заявления за подпомагане през календарната 2017 г.   </vt:lpstr>
      <vt:lpstr>  Индикативен график за прием на заявления за подпомагане през календарната 2017 г.   </vt:lpstr>
      <vt:lpstr>  Индикативен график за прием на заявления за подпомагане през календарната 2017 г.   </vt:lpstr>
      <vt:lpstr>Проекти в процес на изпълнение в Югозападен район: </vt:lpstr>
      <vt:lpstr>Проекти в процес на изпълнение в Югозападен район: </vt:lpstr>
      <vt:lpstr>ПРОГРАМА ЗА РАЗВИТИЕ НА СЕЛСКИТЕ РАЙОНИ 2014-2020</vt:lpstr>
    </vt:vector>
  </TitlesOfParts>
  <Company>mzg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Maya</dc:creator>
  <cp:lastModifiedBy>beaver</cp:lastModifiedBy>
  <cp:revision>420</cp:revision>
  <cp:lastPrinted>2013-04-03T13:48:17Z</cp:lastPrinted>
  <dcterms:created xsi:type="dcterms:W3CDTF">2011-10-24T09:35:10Z</dcterms:created>
  <dcterms:modified xsi:type="dcterms:W3CDTF">2017-12-05T07:40:55Z</dcterms:modified>
</cp:coreProperties>
</file>